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43"/>
  </p:notesMasterIdLst>
  <p:sldIdLst>
    <p:sldId id="256" r:id="rId2"/>
    <p:sldId id="279" r:id="rId3"/>
    <p:sldId id="257" r:id="rId4"/>
    <p:sldId id="258" r:id="rId5"/>
    <p:sldId id="281" r:id="rId6"/>
    <p:sldId id="259" r:id="rId7"/>
    <p:sldId id="26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2" r:id="rId17"/>
    <p:sldId id="300" r:id="rId18"/>
    <p:sldId id="303" r:id="rId19"/>
    <p:sldId id="304" r:id="rId20"/>
    <p:sldId id="305" r:id="rId21"/>
    <p:sldId id="306" r:id="rId22"/>
    <p:sldId id="310" r:id="rId23"/>
    <p:sldId id="308" r:id="rId24"/>
    <p:sldId id="309" r:id="rId25"/>
    <p:sldId id="311" r:id="rId26"/>
    <p:sldId id="312" r:id="rId27"/>
    <p:sldId id="313" r:id="rId28"/>
    <p:sldId id="318" r:id="rId29"/>
    <p:sldId id="314" r:id="rId30"/>
    <p:sldId id="319" r:id="rId31"/>
    <p:sldId id="320" r:id="rId32"/>
    <p:sldId id="321" r:id="rId33"/>
    <p:sldId id="322" r:id="rId34"/>
    <p:sldId id="317" r:id="rId35"/>
    <p:sldId id="315" r:id="rId36"/>
    <p:sldId id="324" r:id="rId37"/>
    <p:sldId id="323" r:id="rId38"/>
    <p:sldId id="326" r:id="rId39"/>
    <p:sldId id="325" r:id="rId40"/>
    <p:sldId id="283" r:id="rId41"/>
    <p:sldId id="269" r:id="rId42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00"/>
    <a:srgbClr val="0000CC"/>
    <a:srgbClr val="0033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fld id="{1DB1E236-C598-4F13-BB2C-904856057DE3}" type="datetimeFigureOut">
              <a:rPr lang="ru-RU" smtClean="0"/>
              <a:pPr/>
              <a:t>25.09.2019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8" rIns="96017" bIns="480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6017" tIns="48008" rIns="96017" bIns="480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8185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fld id="{C195CA97-0AEE-421C-B21C-F485CD77A1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41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oodwp.com_2663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24"/>
            <a:ext cx="9144032" cy="6858024"/>
          </a:xfrm>
          <a:prstGeom prst="rect">
            <a:avLst/>
          </a:prstGeom>
        </p:spPr>
      </p:pic>
      <p:pic>
        <p:nvPicPr>
          <p:cNvPr id="8" name="Рисунок 7" descr="f18e27cabbe0b7aa61faf9041d48996c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28662" y="3857628"/>
            <a:ext cx="2542710" cy="3000372"/>
          </a:xfrm>
          <a:prstGeom prst="rect">
            <a:avLst/>
          </a:prstGeom>
        </p:spPr>
      </p:pic>
      <p:pic>
        <p:nvPicPr>
          <p:cNvPr id="9" name="Рисунок 8" descr="mult9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5008" y="3571852"/>
            <a:ext cx="2286016" cy="3286148"/>
          </a:xfrm>
          <a:prstGeom prst="parallelogram">
            <a:avLst/>
          </a:prstGeom>
        </p:spPr>
      </p:pic>
      <p:pic>
        <p:nvPicPr>
          <p:cNvPr id="10" name="Рисунок 9" descr="coozsws3317863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0"/>
            <a:ext cx="1904981" cy="1428736"/>
          </a:xfrm>
          <a:prstGeom prst="rect">
            <a:avLst/>
          </a:prstGeom>
        </p:spPr>
      </p:pic>
      <p:sp>
        <p:nvSpPr>
          <p:cNvPr id="11" name="Круглая лента лицом вверх 10"/>
          <p:cNvSpPr/>
          <p:nvPr/>
        </p:nvSpPr>
        <p:spPr>
          <a:xfrm>
            <a:off x="714348" y="1500174"/>
            <a:ext cx="7572428" cy="2071702"/>
          </a:xfrm>
          <a:prstGeom prst="ellipseRibbon2">
            <a:avLst>
              <a:gd name="adj1" fmla="val 25000"/>
              <a:gd name="adj2" fmla="val 73867"/>
              <a:gd name="adj3" fmla="val 12500"/>
            </a:avLst>
          </a:prstGeom>
          <a:solidFill>
            <a:srgbClr val="FFCCCC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500174"/>
            <a:ext cx="4429156" cy="1470025"/>
          </a:xfrm>
        </p:spPr>
        <p:txBody>
          <a:bodyPr/>
          <a:lstStyle>
            <a:lvl1pPr>
              <a:defRPr b="1" spc="300">
                <a:solidFill>
                  <a:srgbClr val="339966"/>
                </a:solidFill>
                <a:latin typeface="Monotype Corsiv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4171952"/>
            <a:ext cx="2714644" cy="2186006"/>
          </a:xfrm>
        </p:spPr>
        <p:txBody>
          <a:bodyPr/>
          <a:lstStyle>
            <a:lvl1pPr marL="0" indent="0" algn="ctr">
              <a:buNone/>
              <a:defRPr i="0" spc="300">
                <a:solidFill>
                  <a:srgbClr val="00B050"/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6939-757C-46E4-AC78-6588972ECA8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F1C66-8319-4032-AF76-B7E184B19E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DF6EA9F-B986-4916-BC1D-AF6714E3E98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881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D73D566-60DA-4F6D-9461-F83B94B4479A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4167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F280-858D-4B56-A4D3-37163DD4D8F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20D9-F418-40C7-A1F3-12C429C311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7846664_Buratino_za_partoy.png"/>
          <p:cNvPicPr>
            <a:picLocks noChangeAspect="1"/>
          </p:cNvPicPr>
          <p:nvPr/>
        </p:nvPicPr>
        <p:blipFill>
          <a:blip r:embed="rId16" cstate="screen"/>
          <a:srcRect/>
          <a:stretch>
            <a:fillRect/>
          </a:stretch>
        </p:blipFill>
        <p:spPr>
          <a:xfrm>
            <a:off x="7143768" y="5214950"/>
            <a:ext cx="1785950" cy="14466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ffectLst>
            <a:glow rad="101600">
              <a:srgbClr val="00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5C577-85D5-489D-B7B2-840CFACCBDB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683568" y="548680"/>
            <a:ext cx="7632848" cy="36004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9513" y="1340768"/>
            <a:ext cx="8108950" cy="201622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00CC"/>
                </a:solidFill>
              </a:rPr>
              <a:t>«Театрализованная </a:t>
            </a:r>
            <a:r>
              <a:rPr lang="ru-RU" sz="3200" dirty="0">
                <a:solidFill>
                  <a:srgbClr val="0000CC"/>
                </a:solidFill>
              </a:rPr>
              <a:t>деятельность </a:t>
            </a:r>
            <a:br>
              <a:rPr lang="ru-RU" sz="3200" dirty="0">
                <a:solidFill>
                  <a:srgbClr val="0000CC"/>
                </a:solidFill>
              </a:rPr>
            </a:br>
            <a:r>
              <a:rPr lang="ru-RU" sz="3200" dirty="0">
                <a:solidFill>
                  <a:srgbClr val="0000CC"/>
                </a:solidFill>
              </a:rPr>
              <a:t>как средство речевого развития детей дошкольного возраста с нарушениями слуха»</a:t>
            </a:r>
            <a:br>
              <a:rPr lang="ru-RU" sz="3200" dirty="0">
                <a:solidFill>
                  <a:srgbClr val="0000CC"/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Подготовила - воспитатель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Шевлякова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И.В. .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991704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+mj-lt"/>
              </a:rPr>
              <a:t>ТЕАТР - ЭТО ВОЛШЕБНЫЙ КРАЙ,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+mj-lt"/>
              </a:rPr>
              <a:t>В КОТОРОМ РЕБЕНОК РАДУЕТСЯ,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+mj-lt"/>
              </a:rPr>
              <a:t>ИГРАЯ, А В ИГРЕ ОН ПОЗНАЕТ МИР!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ПОЕЗДКА В ТЕАТР НА СКАЗКУ «ГУСИ-ЛЕБЕДИ»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6912768" cy="4392488"/>
          </a:xfrm>
        </p:spPr>
      </p:pic>
    </p:spTree>
    <p:extLst>
      <p:ext uri="{BB962C8B-B14F-4D97-AF65-F5344CB8AC3E}">
        <p14:creationId xmlns:p14="http://schemas.microsoft.com/office/powerpoint/2010/main" val="9713345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248472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2657"/>
            <a:ext cx="4172272" cy="4320479"/>
          </a:xfrm>
        </p:spPr>
      </p:pic>
    </p:spTree>
    <p:extLst>
      <p:ext uri="{BB962C8B-B14F-4D97-AF65-F5344CB8AC3E}">
        <p14:creationId xmlns:p14="http://schemas.microsoft.com/office/powerpoint/2010/main" val="7465890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УЧАСТИЕ В КОНКУРСЕ-ФЕСТИВАЛЕ «Театральная юность Минусинска -2017» 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4464495" cy="4525963"/>
          </a:xfrm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392488" cy="4525963"/>
          </a:xfrm>
        </p:spPr>
      </p:pic>
    </p:spTree>
    <p:extLst>
      <p:ext uri="{BB962C8B-B14F-4D97-AF65-F5344CB8AC3E}">
        <p14:creationId xmlns:p14="http://schemas.microsoft.com/office/powerpoint/2010/main" val="34699793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67544" y="404664"/>
            <a:ext cx="8136904" cy="5721499"/>
          </a:xfrm>
        </p:spPr>
      </p:pic>
    </p:spTree>
    <p:extLst>
      <p:ext uri="{BB962C8B-B14F-4D97-AF65-F5344CB8AC3E}">
        <p14:creationId xmlns:p14="http://schemas.microsoft.com/office/powerpoint/2010/main" val="20574505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23528" y="612774"/>
            <a:ext cx="8280920" cy="58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7483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8" y="1196752"/>
            <a:ext cx="6048672" cy="4320480"/>
          </a:xfrm>
          <a:prstGeom prst="rect">
            <a:avLst/>
          </a:prstGeom>
        </p:spPr>
      </p:pic>
      <p:pic>
        <p:nvPicPr>
          <p:cNvPr id="5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248472" cy="4392488"/>
          </a:xfrm>
        </p:spPr>
      </p:pic>
    </p:spTree>
    <p:extLst>
      <p:ext uri="{BB962C8B-B14F-4D97-AF65-F5344CB8AC3E}">
        <p14:creationId xmlns:p14="http://schemas.microsoft.com/office/powerpoint/2010/main" val="17183093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036496" cy="6669360"/>
          </a:xfrm>
        </p:spPr>
      </p:pic>
    </p:spTree>
    <p:extLst>
      <p:ext uri="{BB962C8B-B14F-4D97-AF65-F5344CB8AC3E}">
        <p14:creationId xmlns:p14="http://schemas.microsoft.com/office/powerpoint/2010/main" val="26259365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564240" y="1600200"/>
            <a:ext cx="6015520" cy="4525963"/>
          </a:xfrm>
        </p:spPr>
      </p:pic>
    </p:spTree>
    <p:extLst>
      <p:ext uri="{BB962C8B-B14F-4D97-AF65-F5344CB8AC3E}">
        <p14:creationId xmlns:p14="http://schemas.microsoft.com/office/powerpoint/2010/main" val="7842451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1938297" y="-500846"/>
            <a:ext cx="5771462" cy="7848873"/>
          </a:xfrm>
        </p:spPr>
      </p:pic>
    </p:spTree>
    <p:extLst>
      <p:ext uri="{BB962C8B-B14F-4D97-AF65-F5344CB8AC3E}">
        <p14:creationId xmlns:p14="http://schemas.microsoft.com/office/powerpoint/2010/main" val="327477702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p.userapi.com/c639826/v639826709/12283/mIE7-Q-W4y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>
            <a:fillRect/>
          </a:stretch>
        </p:blipFill>
        <p:spPr bwMode="auto">
          <a:xfrm>
            <a:off x="344695" y="692696"/>
            <a:ext cx="7244608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0577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7200800" cy="42484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Занимаясь с детьми театром, мы ставим перед собой </a:t>
            </a:r>
            <a:r>
              <a:rPr lang="ru-RU" sz="2800" dirty="0" smtClean="0">
                <a:ln w="317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сделать жизнь наших детей интересной и содержательной, наполнить её яркими впечатлениями, интересными делами, радостью творчества.</a:t>
            </a:r>
          </a:p>
          <a:p>
            <a:pPr algn="just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стремимся к тому, чтобы навыки, полученные в театрализованной деятельности, дети смогли использовать в повседневной жизни.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altLang="ru-RU" sz="3100" b="1" dirty="0" smtClean="0">
                <a:solidFill>
                  <a:srgbClr val="7030A0"/>
                </a:solidFill>
              </a:rPr>
              <a:t/>
            </a:r>
            <a:br>
              <a:rPr lang="ru-RU" altLang="ru-RU" sz="3100" b="1" dirty="0" smtClean="0">
                <a:solidFill>
                  <a:srgbClr val="7030A0"/>
                </a:solidFill>
              </a:rPr>
            </a:br>
            <a:r>
              <a:rPr lang="ru-RU" altLang="ru-RU" sz="3100" b="1" dirty="0" smtClean="0">
                <a:solidFill>
                  <a:srgbClr val="7030A0"/>
                </a:solidFill>
              </a:rPr>
              <a:t/>
            </a:r>
            <a:br>
              <a:rPr lang="ru-RU" altLang="ru-RU" sz="3100" b="1" dirty="0" smtClean="0">
                <a:solidFill>
                  <a:srgbClr val="7030A0"/>
                </a:solidFill>
              </a:rPr>
            </a:br>
            <a:r>
              <a:rPr lang="ru-RU" altLang="ru-RU" sz="3100" b="1" dirty="0" smtClean="0">
                <a:solidFill>
                  <a:srgbClr val="7030A0"/>
                </a:solidFill>
              </a:rPr>
              <a:t/>
            </a:r>
            <a:br>
              <a:rPr lang="ru-RU" altLang="ru-RU" sz="3100" b="1" dirty="0" smtClean="0">
                <a:solidFill>
                  <a:srgbClr val="7030A0"/>
                </a:solidFill>
              </a:rPr>
            </a:br>
            <a:r>
              <a:rPr lang="ru-RU" altLang="ru-RU" sz="3100" b="1" dirty="0" smtClean="0"/>
              <a:t>Один из самых эффективных способов воздействия на детей, в котором наиболее полно и ярко проявляется </a:t>
            </a:r>
            <a:r>
              <a:rPr lang="ru-RU" altLang="ru-RU" sz="3100" b="1" dirty="0" smtClean="0">
                <a:solidFill>
                  <a:srgbClr val="C00000"/>
                </a:solidFill>
              </a:rPr>
              <a:t>принцип обучения – учить играя</a:t>
            </a:r>
            <a:r>
              <a:rPr lang="ru-RU" altLang="ru-RU" b="1" dirty="0" smtClean="0">
                <a:solidFill>
                  <a:schemeClr val="bg1"/>
                </a:solidFill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r>
              <a:rPr lang="ru-RU" altLang="ru-RU" b="1" dirty="0" smtClean="0">
                <a:solidFill>
                  <a:schemeClr val="bg1"/>
                </a:solidFill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p.userapi.com/c639826/v639826709/12035/azZrcPlViZ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>
            <a:fillRect/>
          </a:stretch>
        </p:blipFill>
        <p:spPr bwMode="auto">
          <a:xfrm>
            <a:off x="323529" y="730828"/>
            <a:ext cx="8424936" cy="53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45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Ирина\Downloads\-FIbPVKX8G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" y="260648"/>
            <a:ext cx="821297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7671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p.userapi.com/c639826/v639826709/1217f/VLMSX5cPX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>
            <a:fillRect/>
          </a:stretch>
        </p:blipFill>
        <p:spPr bwMode="auto">
          <a:xfrm>
            <a:off x="395537" y="476672"/>
            <a:ext cx="8352928" cy="564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39832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pp.userapi.com/c639826/v639826709/12391/NP2JW9U7pI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>
            <a:fillRect/>
          </a:stretch>
        </p:blipFill>
        <p:spPr bwMode="auto">
          <a:xfrm>
            <a:off x="611560" y="404664"/>
            <a:ext cx="80648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729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p.userapi.com/c639826/v639826709/123cd/EXc-sCHtKU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>
            <a:fillRect/>
          </a:stretch>
        </p:blipFill>
        <p:spPr bwMode="auto">
          <a:xfrm>
            <a:off x="539552" y="548680"/>
            <a:ext cx="7920879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17899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923" y="1740194"/>
            <a:ext cx="5400600" cy="4457731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104456" cy="5328592"/>
          </a:xfrm>
        </p:spPr>
      </p:pic>
    </p:spTree>
    <p:extLst>
      <p:ext uri="{BB962C8B-B14F-4D97-AF65-F5344CB8AC3E}">
        <p14:creationId xmlns:p14="http://schemas.microsoft.com/office/powerpoint/2010/main" val="28788524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Ирина\Desktop\ФОТО ТЕАТР\20170324_104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4360" y="1274031"/>
            <a:ext cx="640871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35685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УЧАСТИЕ В КОНКУРСЕ-ФЕСТИВАЛЕ «Театральная юность Минусинска -</a:t>
            </a:r>
            <a:r>
              <a:rPr lang="ru-RU" sz="3600" dirty="0" smtClean="0">
                <a:solidFill>
                  <a:srgbClr val="FF0000"/>
                </a:solidFill>
              </a:rPr>
              <a:t>2019»</a:t>
            </a:r>
            <a:endParaRPr lang="ru-RU" sz="3600" dirty="0"/>
          </a:p>
        </p:txBody>
      </p:sp>
      <p:pic>
        <p:nvPicPr>
          <p:cNvPr id="5" name="Объект 4" descr="D:\ДОКУМЕНТЫ ш\2018-2019г. МЕТОДИЧЕСКОЕ ОБЪЕДИНЕНИЕ\СКАЗКА Кошкин ДОМ\ФОТО КОШКИН ДОМ СВОИ\101MSDCF\DSC014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4" y="1600200"/>
            <a:ext cx="805355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3402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Ирина\Desktop\театр\DSC01268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4" y="404664"/>
            <a:ext cx="8053552" cy="572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68356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рина\Desktop\театр\DSC013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36496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1140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424936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>
                <a:latin typeface="Georgia" pitchFamily="18" charset="0"/>
              </a:rPr>
              <a:t>На что направлена театрализованная деятельность?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7489527" cy="42483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На развитие у ее участников ощущений, чувств, эмоций;</a:t>
            </a:r>
          </a:p>
          <a:p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На развитие мышления, воображения, внимания, памяти;</a:t>
            </a:r>
          </a:p>
          <a:p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На развитие фантазии;</a:t>
            </a:r>
          </a:p>
          <a:p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На формирование волевых качеств;</a:t>
            </a:r>
          </a:p>
          <a:p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На развитие многих навыков и умений(речевых,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коммуникативных</a:t>
            </a: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, организаторских, двигательных и т.д.)</a:t>
            </a:r>
          </a:p>
          <a:p>
            <a:endParaRPr lang="ru-RU" b="1" dirty="0">
              <a:solidFill>
                <a:srgbClr val="0000CC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ш\2018-2019г. МЕТОДИЧЕСКОЕ ОБЪЕДИНЕНИЕ\СКАЗКА Кошкин ДОМ\ФОТО КОШКИН ДОМ СВОИ\101MSDCF\DSC013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64496" cy="352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ДОКУМЕНТЫ ш\2018-2019г. МЕТОДИЧЕСКОЕ ОБЪЕДИНЕНИЕ\СКАЗКА Кошкин ДОМ\ФОТО КОШКИН ДОМ СВОИ\101MSDCF\DSC013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4076" y="1286645"/>
            <a:ext cx="5436370" cy="4248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99949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ш\2018-2019г. МЕТОДИЧЕСКОЕ ОБЪЕДИНЕНИЕ\СКАЗКА Кошкин ДОМ\ФОТО КОШКИН ДОМ СВОИ\101MSDCF\DSC013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9036496" cy="652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46078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ш\2018-2019г. МЕТОДИЧЕСКОЕ ОБЪЕДИНЕНИЕ\СКАЗКА Кошкин ДОМ\ФОТО КОШКИН ДОМ СВОИ\101MSDCF\DSC014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1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9434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ш\2018-2019г. МЕТОДИЧЕСКОЕ ОБЪЕДИНЕНИЕ\СКАЗКА Кошкин ДОМ\ФОТО КОШКИН ДОМ СВОИ\101MSDCF\DSC014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177" y="1046118"/>
            <a:ext cx="6408712" cy="4981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7875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Ирина\Desktop\театр\DSC014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712968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0696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Ирина\Desktop\театр\DSC013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352927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04938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</a:rPr>
              <a:t>Театрализованное представление по мотивам русской народной сказки «Пых»</a:t>
            </a:r>
            <a:endParaRPr lang="ru-RU" sz="3200" b="1" dirty="0">
              <a:solidFill>
                <a:srgbClr val="FF0066"/>
              </a:solidFill>
            </a:endParaRPr>
          </a:p>
        </p:txBody>
      </p:sp>
      <p:pic>
        <p:nvPicPr>
          <p:cNvPr id="4" name="Объект 3" descr="D:\ДОКУМЕНТЫ ш\2018-2019г. МЕТОДИЧЕСКОЕ ОБЪЕДИНЕНИЕ\сказка пых\ФОТО ПЫХ сказка\IMG_003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381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ш\2018-2019г. МЕТОДИЧЕСКОЕ ОБЪЕДИНЕНИЕ\сказка пых\ФОТО ПЫХ сказка\IMG_00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18277" cy="616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71610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ш\2018-2019г. МЕТОДИЧЕСКОЕ ОБЪЕДИНЕНИЕ\сказка пых\ФОТО ПЫХ сказка\IMG_00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4664"/>
            <a:ext cx="8424936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1794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D:\ДОКУМЕНТЫ ш\2018-2019г. МЕТОДИЧЕСКОЕ ОБЪЕДИНЕНИЕ\сказка пых\ФОТО ПЫХ сказка\IMG_003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648"/>
            <a:ext cx="8362950" cy="5756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6388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748464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latin typeface="Georgia" pitchFamily="18" charset="0"/>
              </a:rPr>
              <a:t>Влияние театрализованной игры на развитие речи ребенка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80920" cy="49685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Театрализованная игра: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Стимулирует активную речь за счет расширения словарного запаса;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Ребенок усваивает богатство родного языка, его выразительные средства(динамику, темп, интонацию и др.);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Совершенствует артикуляционный аппарат;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Формируется диалогическая, эмоционально насыщенная, выразительная речь.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395536" y="1124744"/>
            <a:ext cx="8229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400" dirty="0"/>
              <a:t>Дети п</a:t>
            </a:r>
            <a:r>
              <a:rPr lang="ru-RU" altLang="ru-RU" sz="2400" dirty="0" smtClean="0"/>
              <a:t>роявляют </a:t>
            </a:r>
            <a:r>
              <a:rPr lang="ru-RU" altLang="ru-RU" sz="2400" dirty="0"/>
              <a:t>интерес, желание к театральному искусству.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400" dirty="0"/>
              <a:t>Умеют передавать различные чувства, используя мимику, жест, интонацию.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400" dirty="0"/>
              <a:t>Самостоятельно исполняют и передают образы сказочных </a:t>
            </a:r>
            <a:r>
              <a:rPr lang="ru-RU" altLang="ru-RU" sz="2400" dirty="0" smtClean="0"/>
              <a:t>персонажей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400" dirty="0" smtClean="0"/>
              <a:t> Оформлен театральный уголок</a:t>
            </a:r>
            <a:endParaRPr lang="ru-RU" altLang="ru-RU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2400" dirty="0"/>
              <a:t>Предметно-пространственная развивающая среда </a:t>
            </a:r>
            <a:r>
              <a:rPr lang="ru-RU" altLang="ru-RU" sz="2400" dirty="0" smtClean="0"/>
              <a:t>группы </a:t>
            </a:r>
            <a:r>
              <a:rPr lang="ru-RU" altLang="ru-RU" sz="2400" dirty="0"/>
              <a:t>дополнилась различными видами театров, пособиями, рисунками, картотеками </a:t>
            </a:r>
            <a:r>
              <a:rPr lang="ru-RU" sz="2400" dirty="0">
                <a:solidFill>
                  <a:srgbClr val="000000"/>
                </a:solidFill>
              </a:rPr>
              <a:t>театрализованных игр и упражнений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2400" dirty="0" smtClean="0"/>
              <a:t>Приняли участие в городском конкурсе -фестивале</a:t>
            </a:r>
            <a:endParaRPr lang="ru-RU" alt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20" y="476672"/>
            <a:ext cx="8281044" cy="9409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latin typeface="Georgia" pitchFamily="18" charset="0"/>
              </a:rPr>
              <a:t>Театрализованная деятельность-это…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85192" y="1556792"/>
            <a:ext cx="7355160" cy="41044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ru-RU" sz="4400" b="1" dirty="0">
                <a:solidFill>
                  <a:srgbClr val="0000CC"/>
                </a:solidFill>
                <a:latin typeface="Georgia" pitchFamily="18" charset="0"/>
              </a:rPr>
              <a:t>   </a:t>
            </a:r>
            <a:r>
              <a:rPr lang="ru-RU" sz="4400" b="1" dirty="0">
                <a:solidFill>
                  <a:srgbClr val="C00000"/>
                </a:solidFill>
                <a:latin typeface="Georgia" pitchFamily="18" charset="0"/>
              </a:rPr>
              <a:t>…не просто игра!</a:t>
            </a:r>
          </a:p>
          <a:p>
            <a:pPr>
              <a:buFontTx/>
              <a:buNone/>
            </a:pPr>
            <a:r>
              <a:rPr lang="ru-RU" sz="4400" b="1" dirty="0">
                <a:solidFill>
                  <a:srgbClr val="C00000"/>
                </a:solidFill>
                <a:latin typeface="Georgia" pitchFamily="18" charset="0"/>
              </a:rPr>
              <a:t>   Это прекрасное средство для интенсивного развития речи детей, обогащения словаря, развития мышления, воображения, творческих способностей.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204864"/>
            <a:ext cx="7344816" cy="35283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включаться в любую организованную образовательную деятельность;</a:t>
            </a:r>
          </a:p>
          <a:p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в совместную деятельность детей и взрослых в свободное время (в содержание праздников, развлечений и досугов);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осуществляться в самостоятельной деятельности детей.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1656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800" dirty="0" smtClean="0">
                <a:ln w="10160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по театрализованной деятельности в детском саду, в соответствии с ФГОС может быть включена во все режимные моменты:</a:t>
            </a:r>
            <a:endParaRPr lang="ru-RU" sz="2800" dirty="0">
              <a:ln w="10160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230688"/>
            <a:ext cx="262890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7571184" cy="796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ОФОРМЛЕНИЕ УГОЛКА «ТЕАТР»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7545" y="1484784"/>
            <a:ext cx="3960440" cy="489654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ru-RU" sz="24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25606" name="Picture 6" descr="1344778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494445"/>
            <a:ext cx="320040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4445"/>
            <a:ext cx="4536504" cy="4608512"/>
          </a:xfrm>
          <a:prstGeom prst="rect">
            <a:avLst/>
          </a:prstGeom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88" y="1494445"/>
            <a:ext cx="3732509" cy="38260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2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548680"/>
            <a:ext cx="8496944" cy="350871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2800" b="1" dirty="0"/>
              <a:t> </a:t>
            </a:r>
            <a:endParaRPr lang="ru-RU" b="1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1161461" y="-145237"/>
            <a:ext cx="3508709" cy="5040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775454" y="2492896"/>
            <a:ext cx="4117025" cy="3015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44008" cy="5006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r="186"/>
          <a:stretch>
            <a:fillRect/>
          </a:stretch>
        </p:blipFill>
        <p:spPr>
          <a:xfrm rot="5400000">
            <a:off x="-489879" y="1247443"/>
            <a:ext cx="5515246" cy="3888432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76672"/>
            <a:ext cx="4608512" cy="5472608"/>
          </a:xfrm>
        </p:spPr>
      </p:pic>
    </p:spTree>
    <p:extLst>
      <p:ext uri="{BB962C8B-B14F-4D97-AF65-F5344CB8AC3E}">
        <p14:creationId xmlns:p14="http://schemas.microsoft.com/office/powerpoint/2010/main" val="4868679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248472" cy="4525963"/>
          </a:xfrm>
        </p:spPr>
      </p:pic>
      <p:pic>
        <p:nvPicPr>
          <p:cNvPr id="7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176463" cy="4536505"/>
          </a:xfrm>
        </p:spPr>
      </p:pic>
    </p:spTree>
    <p:extLst>
      <p:ext uri="{BB962C8B-B14F-4D97-AF65-F5344CB8AC3E}">
        <p14:creationId xmlns:p14="http://schemas.microsoft.com/office/powerpoint/2010/main" val="1558376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78_wv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178_wvn</Template>
  <TotalTime>1228</TotalTime>
  <Words>358</Words>
  <Application>Microsoft Office PowerPoint</Application>
  <PresentationFormat>Экран (4:3)</PresentationFormat>
  <Paragraphs>40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178_wvn</vt:lpstr>
      <vt:lpstr>«Театрализованная деятельность  как средство речевого развития детей дошкольного возраста с нарушениями слуха»  Подготовила - воспитатель Шевлякова И.В. .</vt:lpstr>
      <vt:lpstr>   Один из самых эффективных способов воздействия на детей, в котором наиболее полно и ярко проявляется принцип обучения – учить играя  </vt:lpstr>
      <vt:lpstr>На что направлена театрализованная деятельность?</vt:lpstr>
      <vt:lpstr>Влияние театрализованной игры на развитие речи ребенка</vt:lpstr>
      <vt:lpstr>Организация работы по театрализованной деятельности в детском саду, в соответствии с ФГОС может быть включена во все режимные моменты:</vt:lpstr>
      <vt:lpstr>ОФОРМЛЕНИЕ УГОЛКА «ТЕАТР»</vt:lpstr>
      <vt:lpstr>Презентация PowerPoint</vt:lpstr>
      <vt:lpstr>Презентация PowerPoint</vt:lpstr>
      <vt:lpstr>Презентация PowerPoint</vt:lpstr>
      <vt:lpstr>ПОЕЗДКА В ТЕАТР НА СКАЗКУ «ГУСИ-ЛЕБЕДИ»</vt:lpstr>
      <vt:lpstr>Л</vt:lpstr>
      <vt:lpstr>УЧАСТИЕ В КОНКУРСЕ-ФЕСТИВАЛЕ «Театральная юность Минусинска -2017»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КОНКУРСЕ-ФЕСТИВАЛЕ «Театральная юность Минусинска -2019»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Театрализованное представление по мотивам русской народной сказки «Пых»</vt:lpstr>
      <vt:lpstr>Презентация PowerPoint</vt:lpstr>
      <vt:lpstr>Презентация PowerPoint</vt:lpstr>
      <vt:lpstr>Презентация PowerPoint</vt:lpstr>
      <vt:lpstr>РЕЗУЛЬТАТЫ</vt:lpstr>
      <vt:lpstr>Театрализованная деятельность-это…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ДОУ и развитие речи ребенка</dc:title>
  <dc:creator>1</dc:creator>
  <cp:lastModifiedBy>Ирина</cp:lastModifiedBy>
  <cp:revision>81</cp:revision>
  <cp:lastPrinted>2019-09-25T03:53:12Z</cp:lastPrinted>
  <dcterms:created xsi:type="dcterms:W3CDTF">2012-09-13T07:56:08Z</dcterms:created>
  <dcterms:modified xsi:type="dcterms:W3CDTF">2019-09-25T04:25:39Z</dcterms:modified>
</cp:coreProperties>
</file>